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71" r:id="rId5"/>
    <p:sldId id="272" r:id="rId6"/>
    <p:sldId id="273" r:id="rId7"/>
    <p:sldId id="289" r:id="rId8"/>
    <p:sldId id="280" r:id="rId9"/>
    <p:sldId id="274" r:id="rId10"/>
    <p:sldId id="293" r:id="rId11"/>
    <p:sldId id="282" r:id="rId12"/>
    <p:sldId id="283" r:id="rId13"/>
    <p:sldId id="286" r:id="rId14"/>
    <p:sldId id="284" r:id="rId15"/>
    <p:sldId id="281" r:id="rId16"/>
    <p:sldId id="276" r:id="rId17"/>
    <p:sldId id="287" r:id="rId18"/>
    <p:sldId id="279" r:id="rId19"/>
    <p:sldId id="288" r:id="rId20"/>
    <p:sldId id="278" r:id="rId21"/>
    <p:sldId id="292" r:id="rId22"/>
    <p:sldId id="290" r:id="rId23"/>
    <p:sldId id="277" r:id="rId24"/>
    <p:sldId id="291" r:id="rId25"/>
    <p:sldId id="270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D72F"/>
    <a:srgbClr val="BFD62F"/>
    <a:srgbClr val="5C666C"/>
    <a:srgbClr val="F0F1F2"/>
    <a:srgbClr val="F0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13"/>
    <p:restoredTop sz="94586"/>
  </p:normalViewPr>
  <p:slideViewPr>
    <p:cSldViewPr snapToGrid="0" snapToObjects="1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fficeArt object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C666C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11724" y="688481"/>
            <a:ext cx="1997000" cy="2088232"/>
            <a:chOff x="3170459" y="1337327"/>
            <a:chExt cx="1836348" cy="1920240"/>
          </a:xfrm>
        </p:grpSpPr>
        <p:sp>
          <p:nvSpPr>
            <p:cNvPr id="28" name="officeArt object"/>
            <p:cNvSpPr/>
            <p:nvPr/>
          </p:nvSpPr>
          <p:spPr>
            <a:xfrm>
              <a:off x="3178007" y="1357647"/>
              <a:ext cx="1828800" cy="1899920"/>
            </a:xfrm>
            <a:prstGeom prst="rect">
              <a:avLst/>
            </a:prstGeom>
            <a:solidFill>
              <a:srgbClr val="5C666C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fficeArt object"/>
            <p:cNvSpPr/>
            <p:nvPr/>
          </p:nvSpPr>
          <p:spPr>
            <a:xfrm>
              <a:off x="3175978" y="1337327"/>
              <a:ext cx="1828165" cy="633095"/>
            </a:xfrm>
            <a:prstGeom prst="rect">
              <a:avLst/>
            </a:prstGeom>
            <a:solidFill>
              <a:srgbClr val="BFD630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officeArt object"/>
            <p:cNvSpPr/>
            <p:nvPr/>
          </p:nvSpPr>
          <p:spPr>
            <a:xfrm>
              <a:off x="3170459" y="2592760"/>
              <a:ext cx="130175" cy="646744"/>
            </a:xfrm>
            <a:prstGeom prst="rect">
              <a:avLst/>
            </a:prstGeom>
            <a:solidFill>
              <a:srgbClr val="BFD630"/>
            </a:solidFill>
            <a:ln w="12700" cap="flat">
              <a:solidFill>
                <a:srgbClr val="BFD62F"/>
              </a:solidFill>
              <a:miter lim="400000"/>
            </a:ln>
            <a:effectLst/>
          </p:spPr>
          <p:txBody>
            <a:bodyPr anchor="ctr"/>
            <a:lstStyle/>
            <a:p>
              <a:endParaRPr lang="en-US" dirty="0"/>
            </a:p>
          </p:txBody>
        </p:sp>
        <p:sp>
          <p:nvSpPr>
            <p:cNvPr id="31" name="officeArt object"/>
            <p:cNvSpPr/>
            <p:nvPr/>
          </p:nvSpPr>
          <p:spPr>
            <a:xfrm>
              <a:off x="3175978" y="1967882"/>
              <a:ext cx="1206500" cy="6330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Shape 1073741830"/>
            <p:cNvSpPr/>
            <p:nvPr/>
          </p:nvSpPr>
          <p:spPr>
            <a:xfrm>
              <a:off x="3374585" y="2627769"/>
              <a:ext cx="1311910" cy="6004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36000" rIns="0" bIns="0" numCol="1" anchor="ctr">
              <a:noAutofit/>
            </a:bodyPr>
            <a:lstStyle/>
            <a:p>
              <a:pPr>
                <a:lnSpc>
                  <a:spcPts val="1500"/>
                </a:lnSpc>
                <a:spcAft>
                  <a:spcPts val="0"/>
                </a:spcAft>
              </a:pPr>
              <a: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Information</a:t>
              </a:r>
              <a:b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</a:br>
              <a:r>
                <a:rPr lang="en-US" sz="1600" spc="-15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Management</a:t>
              </a:r>
              <a:br>
                <a:rPr lang="en-US" sz="16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</a:br>
              <a:r>
                <a:rPr lang="en-US" sz="1500" noProof="0" dirty="0">
                  <a:solidFill>
                    <a:srgbClr val="FEFFFF"/>
                  </a:solidFill>
                  <a:effectLst/>
                  <a:latin typeface="Circular Std Book" charset="0"/>
                  <a:ea typeface="Circular Std Book" charset="0"/>
                  <a:cs typeface="Circular Std Book" charset="0"/>
                </a:rPr>
                <a:t>School</a:t>
              </a:r>
              <a:endParaRPr lang="en-US" sz="1100" noProof="0" dirty="0">
                <a:solidFill>
                  <a:srgbClr val="000000"/>
                </a:solidFill>
                <a:effectLst/>
                <a:latin typeface="Circular Std Book" charset="0"/>
                <a:ea typeface="Circular Std Book" charset="0"/>
                <a:cs typeface="Circular Std Book" charset="0"/>
              </a:endParaRPr>
            </a:p>
          </p:txBody>
        </p:sp>
        <p:sp>
          <p:nvSpPr>
            <p:cNvPr id="33" name="Shape 1073741829"/>
            <p:cNvSpPr/>
            <p:nvPr/>
          </p:nvSpPr>
          <p:spPr>
            <a:xfrm>
              <a:off x="3222333" y="1998997"/>
              <a:ext cx="1029970" cy="5708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ts val="4900"/>
                </a:lnSpc>
                <a:spcAft>
                  <a:spcPts val="0"/>
                </a:spcAft>
              </a:pPr>
              <a:r>
                <a:rPr lang="pt-PT" sz="4100" spc="-285" dirty="0">
                  <a:solidFill>
                    <a:srgbClr val="5C656C"/>
                  </a:solidFill>
                  <a:effectLst/>
                  <a:latin typeface="Arial Black" charset="0"/>
                  <a:ea typeface="Arial Unicode MS" charset="0"/>
                  <a:cs typeface="Arial Unicode MS" charset="0"/>
                </a:rPr>
                <a:t>IMS</a:t>
              </a:r>
              <a:endParaRPr lang="en-US" sz="1100" dirty="0">
                <a:solidFill>
                  <a:srgbClr val="000000"/>
                </a:solidFill>
                <a:effectLst/>
                <a:latin typeface="Helvetica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34" name="Shape 1073741829"/>
            <p:cNvSpPr/>
            <p:nvPr/>
          </p:nvSpPr>
          <p:spPr>
            <a:xfrm>
              <a:off x="3221063" y="1371617"/>
              <a:ext cx="1735455" cy="564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lnSpc>
                  <a:spcPts val="4900"/>
                </a:lnSpc>
                <a:spcAft>
                  <a:spcPts val="0"/>
                </a:spcAft>
              </a:pPr>
              <a:r>
                <a:rPr lang="pt-PT" sz="4400" spc="-305" dirty="0">
                  <a:solidFill>
                    <a:srgbClr val="FEFFFF"/>
                  </a:solidFill>
                  <a:effectLst/>
                  <a:latin typeface="Arial Black" charset="0"/>
                  <a:ea typeface="Arial Unicode MS" charset="0"/>
                </a:rPr>
                <a:t>NOVA</a:t>
              </a:r>
              <a:endParaRPr lang="en-US" sz="1200" dirty="0">
                <a:effectLst/>
                <a:latin typeface="Times New Roman" charset="0"/>
                <a:ea typeface="Arial Unicode MS" charset="0"/>
              </a:endParaRPr>
            </a:p>
          </p:txBody>
        </p:sp>
      </p:grpSp>
      <p:sp>
        <p:nvSpPr>
          <p:cNvPr id="36" name="officeArt object"/>
          <p:cNvSpPr/>
          <p:nvPr userDrawn="1"/>
        </p:nvSpPr>
        <p:spPr>
          <a:xfrm>
            <a:off x="0" y="0"/>
            <a:ext cx="39553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" name="officeArt object"/>
          <p:cNvSpPr/>
          <p:nvPr userDrawn="1"/>
        </p:nvSpPr>
        <p:spPr>
          <a:xfrm>
            <a:off x="0" y="2768042"/>
            <a:ext cx="827584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3" name="officeArt object"/>
          <p:cNvSpPr/>
          <p:nvPr userDrawn="1"/>
        </p:nvSpPr>
        <p:spPr>
          <a:xfrm>
            <a:off x="0" y="4175318"/>
            <a:ext cx="39553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officeArt object"/>
          <p:cNvSpPr/>
          <p:nvPr userDrawn="1"/>
        </p:nvSpPr>
        <p:spPr>
          <a:xfrm>
            <a:off x="-1" y="3462462"/>
            <a:ext cx="1515650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6" name="officeArt object"/>
          <p:cNvSpPr/>
          <p:nvPr userDrawn="1"/>
        </p:nvSpPr>
        <p:spPr>
          <a:xfrm>
            <a:off x="-1" y="5558554"/>
            <a:ext cx="1515650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" name="officeArt object"/>
          <p:cNvSpPr/>
          <p:nvPr userDrawn="1"/>
        </p:nvSpPr>
        <p:spPr>
          <a:xfrm>
            <a:off x="-1" y="4845698"/>
            <a:ext cx="1021081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9" name="officeArt object"/>
          <p:cNvSpPr/>
          <p:nvPr userDrawn="1"/>
        </p:nvSpPr>
        <p:spPr>
          <a:xfrm>
            <a:off x="-1" y="6247035"/>
            <a:ext cx="395537" cy="610965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6258" y="1122363"/>
            <a:ext cx="763239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3453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21" y="6378151"/>
            <a:ext cx="5841441" cy="4397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95536" y="6410464"/>
            <a:ext cx="281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Instituto Superior de Estatística e Gestão da Informação</a:t>
            </a:r>
            <a:b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Universidade Nova de Lisboa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3212121" y="6278892"/>
            <a:ext cx="198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noProof="0" dirty="0">
                <a:solidFill>
                  <a:srgbClr val="BF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Acreditações e Certificações</a:t>
            </a:r>
          </a:p>
        </p:txBody>
      </p:sp>
    </p:spTree>
    <p:extLst>
      <p:ext uri="{BB962C8B-B14F-4D97-AF65-F5344CB8AC3E}">
        <p14:creationId xmlns:p14="http://schemas.microsoft.com/office/powerpoint/2010/main" val="21528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4629150" cy="5778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28650" y="457200"/>
            <a:ext cx="2950369" cy="1600200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1783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93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5" y="1"/>
            <a:ext cx="856179" cy="89210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457200"/>
            <a:ext cx="462915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628650" y="457200"/>
            <a:ext cx="2950369" cy="1600200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41783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686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49" y="1003300"/>
            <a:ext cx="8329999" cy="528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94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82596" y="365124"/>
            <a:ext cx="1971675" cy="5895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4"/>
            <a:ext cx="6229350" cy="5895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21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3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fficeArt object"/>
          <p:cNvSpPr/>
          <p:nvPr userDrawn="1"/>
        </p:nvSpPr>
        <p:spPr>
          <a:xfrm>
            <a:off x="0" y="10255"/>
            <a:ext cx="9144000" cy="6858000"/>
          </a:xfrm>
          <a:prstGeom prst="rect">
            <a:avLst/>
          </a:prstGeom>
          <a:solidFill>
            <a:srgbClr val="5C666C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 dirty="0">
              <a:latin typeface="Circular Std Book" charset="0"/>
              <a:ea typeface="Circular Std Book" charset="0"/>
              <a:cs typeface="Circular Std Book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96562" y="1122363"/>
            <a:ext cx="6956854" cy="2387600"/>
          </a:xfr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24" name="officeArt object"/>
          <p:cNvSpPr/>
          <p:nvPr userDrawn="1"/>
        </p:nvSpPr>
        <p:spPr>
          <a:xfrm>
            <a:off x="7020272" y="2744660"/>
            <a:ext cx="2125747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" name="officeArt object"/>
          <p:cNvSpPr/>
          <p:nvPr userDrawn="1"/>
        </p:nvSpPr>
        <p:spPr>
          <a:xfrm>
            <a:off x="8079288" y="4156360"/>
            <a:ext cx="1066731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officeArt object"/>
          <p:cNvSpPr/>
          <p:nvPr userDrawn="1"/>
        </p:nvSpPr>
        <p:spPr>
          <a:xfrm>
            <a:off x="8676456" y="3435531"/>
            <a:ext cx="469564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37" name="officeArt object"/>
          <p:cNvSpPr/>
          <p:nvPr userDrawn="1"/>
        </p:nvSpPr>
        <p:spPr>
          <a:xfrm>
            <a:off x="5912285" y="5558385"/>
            <a:ext cx="3233735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officeArt object"/>
          <p:cNvSpPr/>
          <p:nvPr userDrawn="1"/>
        </p:nvSpPr>
        <p:spPr>
          <a:xfrm>
            <a:off x="6976997" y="4839435"/>
            <a:ext cx="2169023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0" name="officeArt object"/>
          <p:cNvSpPr/>
          <p:nvPr userDrawn="1"/>
        </p:nvSpPr>
        <p:spPr>
          <a:xfrm>
            <a:off x="8693063" y="6253129"/>
            <a:ext cx="452957" cy="610965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2" name="officeArt object"/>
          <p:cNvSpPr/>
          <p:nvPr userDrawn="1"/>
        </p:nvSpPr>
        <p:spPr>
          <a:xfrm>
            <a:off x="8693063" y="1354129"/>
            <a:ext cx="452956" cy="68848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4" name="officeArt object"/>
          <p:cNvSpPr/>
          <p:nvPr userDrawn="1"/>
        </p:nvSpPr>
        <p:spPr>
          <a:xfrm>
            <a:off x="8066762" y="2033309"/>
            <a:ext cx="1079258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sp>
        <p:nvSpPr>
          <p:cNvPr id="45" name="officeArt object"/>
          <p:cNvSpPr/>
          <p:nvPr userDrawn="1"/>
        </p:nvSpPr>
        <p:spPr>
          <a:xfrm>
            <a:off x="8066762" y="0"/>
            <a:ext cx="1079257" cy="65024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8" name="officeArt object"/>
          <p:cNvSpPr/>
          <p:nvPr userDrawn="1"/>
        </p:nvSpPr>
        <p:spPr>
          <a:xfrm>
            <a:off x="6976997" y="640940"/>
            <a:ext cx="2169023" cy="703324"/>
          </a:xfrm>
          <a:prstGeom prst="rect">
            <a:avLst/>
          </a:prstGeom>
          <a:solidFill>
            <a:srgbClr val="BFD630"/>
          </a:solidFill>
          <a:ln w="12700" cap="flat">
            <a:solidFill>
              <a:srgbClr val="BFD62F"/>
            </a:solidFill>
            <a:miter lim="400000"/>
          </a:ln>
          <a:effectLst/>
        </p:spPr>
        <p:txBody>
          <a:bodyPr anchor="ctr"/>
          <a:lstStyle/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4" y="6378151"/>
            <a:ext cx="5841441" cy="439717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5865393" y="6410464"/>
            <a:ext cx="28165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Instituto Superior de Estatística e Gestão da Informação</a:t>
            </a:r>
            <a:b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</a:br>
            <a:r>
              <a:rPr lang="pt-PT" sz="800" noProof="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Universidade Nova de Lisboa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8824" y="5472610"/>
            <a:ext cx="5613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PT" sz="1400" dirty="0" err="1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Address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Campus de Campolide, 1070-312 Lisboa, Portugal</a:t>
            </a:r>
          </a:p>
          <a:p>
            <a:pPr algn="l"/>
            <a:r>
              <a:rPr lang="pt-PT" sz="1400" dirty="0" err="1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Phone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+351 213 828 610                          </a:t>
            </a:r>
            <a:r>
              <a:rPr lang="pt-PT" sz="1400" dirty="0">
                <a:solidFill>
                  <a:srgbClr val="BED62F"/>
                </a:solidFill>
                <a:latin typeface="Circular Std Book" charset="0"/>
                <a:ea typeface="Circular Std Book" charset="0"/>
                <a:cs typeface="Circular Std Book" charset="0"/>
              </a:rPr>
              <a:t>Fax: </a:t>
            </a:r>
            <a:r>
              <a:rPr lang="pt-PT" sz="1400" dirty="0">
                <a:solidFill>
                  <a:schemeClr val="bg1"/>
                </a:solidFill>
                <a:latin typeface="Circular Std Book" charset="0"/>
                <a:ea typeface="Circular Std Book" charset="0"/>
                <a:cs typeface="Circular Std Book" charset="0"/>
              </a:rPr>
              <a:t>+351 213 828 611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6804" y="6278892"/>
            <a:ext cx="19868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900" noProof="0" dirty="0">
                <a:solidFill>
                  <a:srgbClr val="BFD62F"/>
                </a:solidFill>
                <a:latin typeface="Circular Std Book" charset="0"/>
                <a:ea typeface="Circular Std Book" charset="0"/>
                <a:cs typeface="Circular Std Book" charset="0"/>
              </a:rPr>
              <a:t>Acreditações e Certificações</a:t>
            </a:r>
          </a:p>
        </p:txBody>
      </p:sp>
    </p:spTree>
    <p:extLst>
      <p:ext uri="{BB962C8B-B14F-4D97-AF65-F5344CB8AC3E}">
        <p14:creationId xmlns:p14="http://schemas.microsoft.com/office/powerpoint/2010/main" val="1222802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0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10" name="Rectangle 9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652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9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071184"/>
            <a:ext cx="4108450" cy="5177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1075" y="1071182"/>
            <a:ext cx="4108450" cy="5177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058483"/>
            <a:ext cx="410725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55800"/>
            <a:ext cx="4107258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7023" y="1058483"/>
            <a:ext cx="41084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7023" y="1955800"/>
            <a:ext cx="4108450" cy="431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54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1"/>
            <a:ext cx="9144000" cy="914550"/>
            <a:chOff x="0" y="1"/>
            <a:chExt cx="9144000" cy="91455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1"/>
              <a:ext cx="9144000" cy="8909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05740" y="878551"/>
              <a:ext cx="8938259" cy="3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D4F7-42AD-B142-BFD4-84745293C924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2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891793"/>
          </a:xfrm>
          <a:prstGeom prst="rect">
            <a:avLst/>
          </a:prstGeom>
          <a:solidFill>
            <a:srgbClr val="F0F1F1"/>
          </a:solidFill>
          <a:ln>
            <a:solidFill>
              <a:srgbClr val="F0F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49" y="1085850"/>
            <a:ext cx="8329999" cy="520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D4F7-42AD-B142-BFD4-84745293C924}" type="datetimeFigureOut">
              <a:rPr lang="en-US" smtClean="0"/>
              <a:t>3/1/2022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8450" y="6356351"/>
            <a:ext cx="3905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01248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08486-0A23-E14D-AE9F-AA3A1BF8462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856179" cy="892103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8921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11873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48265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177791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20732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23684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266375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295901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325430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0" y="354956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940" y="384454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 userDrawn="1"/>
        </p:nvSpPr>
        <p:spPr>
          <a:xfrm>
            <a:off x="940" y="413980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940" y="443509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940" y="473035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-204" y="502533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-204" y="5320598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 userDrawn="1"/>
        </p:nvSpPr>
        <p:spPr>
          <a:xfrm>
            <a:off x="-204" y="5615884"/>
            <a:ext cx="202057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 userDrawn="1"/>
        </p:nvSpPr>
        <p:spPr>
          <a:xfrm>
            <a:off x="-204" y="5911148"/>
            <a:ext cx="3714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 userDrawn="1"/>
        </p:nvSpPr>
        <p:spPr>
          <a:xfrm>
            <a:off x="-493" y="6206124"/>
            <a:ext cx="288925" cy="294976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-3175" y="6477175"/>
            <a:ext cx="460375" cy="294976"/>
          </a:xfrm>
          <a:prstGeom prst="rect">
            <a:avLst/>
          </a:prstGeom>
          <a:solidFill>
            <a:srgbClr val="BFD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 userDrawn="1"/>
        </p:nvSpPr>
        <p:spPr>
          <a:xfrm>
            <a:off x="-3175" y="6772439"/>
            <a:ext cx="202057" cy="85561"/>
          </a:xfrm>
          <a:prstGeom prst="rect">
            <a:avLst/>
          </a:prstGeom>
          <a:solidFill>
            <a:srgbClr val="5C66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0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7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ircular Std Book" charset="0"/>
          <a:ea typeface="Circular Std Book" charset="0"/>
          <a:cs typeface="Circular Std Book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1610" y="1105355"/>
            <a:ext cx="7632390" cy="23876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FRAMEWORK AND INTERACTIVE DASHBOARD FOR EVALUATION AND MONITORING SMART REGIONS - THE OESTE SMART REGION CASE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3453" y="3602037"/>
            <a:ext cx="6858000" cy="2682649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Oluwole . J. OLATOKE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Miguel de Castro Neto (NOVA Universidad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Lisboa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Christian Kray (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Westfälische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Wilhelms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Universität Münster)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Professor Juan Camilo Gómez Esguerra (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Universitat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Jaume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I,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Castellón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80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D1719-EC4A-42B7-BF22-C3CDC9A5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5" y="151838"/>
            <a:ext cx="8606971" cy="70788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DIMENSIONS AND INDICATORS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6433E-9E27-4226-9A2A-F7CEC818412B}"/>
              </a:ext>
            </a:extLst>
          </p:cNvPr>
          <p:cNvSpPr txBox="1"/>
          <p:nvPr/>
        </p:nvSpPr>
        <p:spPr>
          <a:xfrm>
            <a:off x="8544380" y="6126612"/>
            <a:ext cx="54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/>
              <a:t>9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0895D9-D607-4DE3-BA40-CFCE70022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8601574"/>
              </p:ext>
            </p:extLst>
          </p:nvPr>
        </p:nvGraphicFramePr>
        <p:xfrm>
          <a:off x="543746" y="731255"/>
          <a:ext cx="8606971" cy="5684520"/>
        </p:xfrm>
        <a:graphic>
          <a:graphicData uri="http://schemas.openxmlformats.org/drawingml/2006/table">
            <a:tbl>
              <a:tblPr firstRow="1" firstCol="1" bandRow="1"/>
              <a:tblGrid>
                <a:gridCol w="532462">
                  <a:extLst>
                    <a:ext uri="{9D8B030D-6E8A-4147-A177-3AD203B41FA5}">
                      <a16:colId xmlns:a16="http://schemas.microsoft.com/office/drawing/2014/main" val="3229850453"/>
                    </a:ext>
                  </a:extLst>
                </a:gridCol>
                <a:gridCol w="7275320">
                  <a:extLst>
                    <a:ext uri="{9D8B030D-6E8A-4147-A177-3AD203B41FA5}">
                      <a16:colId xmlns:a16="http://schemas.microsoft.com/office/drawing/2014/main" val="885222217"/>
                    </a:ext>
                  </a:extLst>
                </a:gridCol>
                <a:gridCol w="799189">
                  <a:extLst>
                    <a:ext uri="{9D8B030D-6E8A-4147-A177-3AD203B41FA5}">
                      <a16:colId xmlns:a16="http://schemas.microsoft.com/office/drawing/2014/main" val="12973970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kern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DIMENSION AND INDICATORS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Count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01803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kern="12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9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Economy/ Prosperity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Indicators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98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036937"/>
                  </a:ext>
                </a:extLst>
              </a:tr>
              <a:tr h="8319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Annual number of new start-ups per 100 000 population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194198"/>
                  </a:ext>
                </a:extLst>
              </a:tr>
              <a:tr h="532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Unemployment Rate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7931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 of innovation hubs in the city, whether private or public, per 100.000 inhabitants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27639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R&amp;D Expenditure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8277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Youth Unemployment Rate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50189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 of the labor force employed in the ICT sector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11570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Environment Climate and Planet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2174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 Consumption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78174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GHG Emissions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6901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Green Areas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24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Solid Waste Treatment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44329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Air Pollution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07310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Governance 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9888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 of municipal datasets available to the public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0439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Percentage of city services accessible online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0482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Partnership and participation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35207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Society, Culture, and People 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53295"/>
                  </a:ext>
                </a:extLst>
              </a:tr>
              <a:tr h="703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Student ICT Access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1285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Violent Crime Rate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98205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Cultural Infrastructure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8597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Number of transportation fatalities per 100.000 population</a:t>
                      </a: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755" marR="6375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374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720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C291CE-4746-433E-A24A-8D9F67AD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CONCEPTUAL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C54DC-62DF-4F5D-B604-15158760AF39}"/>
              </a:ext>
            </a:extLst>
          </p:cNvPr>
          <p:cNvSpPr txBox="1"/>
          <p:nvPr/>
        </p:nvSpPr>
        <p:spPr>
          <a:xfrm>
            <a:off x="8290773" y="6126612"/>
            <a:ext cx="7978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4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DDDA0-D17E-40BF-BC32-1697AABA6A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8" r="2026"/>
          <a:stretch/>
        </p:blipFill>
        <p:spPr>
          <a:xfrm>
            <a:off x="573323" y="1085849"/>
            <a:ext cx="8271093" cy="48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68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19808F-155C-47BF-9118-00AC45C1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 AND DATA 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D9AE5-B19C-401E-9DE3-39B911BA2B97}"/>
              </a:ext>
            </a:extLst>
          </p:cNvPr>
          <p:cNvSpPr txBox="1"/>
          <p:nvPr/>
        </p:nvSpPr>
        <p:spPr>
          <a:xfrm>
            <a:off x="8302171" y="6126612"/>
            <a:ext cx="786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D9498E-A610-41E9-B1C7-95952A052908}"/>
              </a:ext>
            </a:extLst>
          </p:cNvPr>
          <p:cNvSpPr txBox="1"/>
          <p:nvPr/>
        </p:nvSpPr>
        <p:spPr>
          <a:xfrm>
            <a:off x="1163303" y="1118802"/>
            <a:ext cx="75166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ircular Std Book" charset="0"/>
                <a:ea typeface="Circular Std Book" charset="0"/>
                <a:cs typeface="Circular Std Book" charset="0"/>
              </a:rPr>
              <a:t>A	Next, created a table which shows: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The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The data used (data found and proxies found)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The data not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The </a:t>
            </a:r>
            <a:r>
              <a:rPr lang="en-US" sz="2800" dirty="0" err="1">
                <a:latin typeface="Circular Std Book" charset="0"/>
                <a:ea typeface="Circular Std Book" charset="0"/>
                <a:cs typeface="Circular Std Book" charset="0"/>
              </a:rPr>
              <a:t>url</a:t>
            </a: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 to these data 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B553A1-C440-4E9B-8158-72455228EE95}"/>
              </a:ext>
            </a:extLst>
          </p:cNvPr>
          <p:cNvSpPr txBox="1"/>
          <p:nvPr/>
        </p:nvSpPr>
        <p:spPr>
          <a:xfrm>
            <a:off x="1190260" y="3422652"/>
            <a:ext cx="69438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ircular Std Book" charset="0"/>
                <a:ea typeface="Circular Std Book" charset="0"/>
                <a:cs typeface="Circular Std Book" charset="0"/>
              </a:rPr>
              <a:t>B	Breakdown of the table showed that: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Number of Indicators 	       = 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Number of data used	       = 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Number of data found      = 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Number of proxies found =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ircular Std Book" charset="0"/>
                <a:ea typeface="Circular Std Book" charset="0"/>
                <a:cs typeface="Circular Std Book" charset="0"/>
              </a:rPr>
              <a:t>Number of data not available  = 4</a:t>
            </a:r>
          </a:p>
        </p:txBody>
      </p:sp>
    </p:spTree>
    <p:extLst>
      <p:ext uri="{BB962C8B-B14F-4D97-AF65-F5344CB8AC3E}">
        <p14:creationId xmlns:p14="http://schemas.microsoft.com/office/powerpoint/2010/main" val="198528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8F219C-3A6A-4919-BC14-2BB0C971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SDGs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3A4A0A-72F4-4EE3-9933-775FAA835192}"/>
              </a:ext>
            </a:extLst>
          </p:cNvPr>
          <p:cNvSpPr txBox="1"/>
          <p:nvPr/>
        </p:nvSpPr>
        <p:spPr>
          <a:xfrm>
            <a:off x="8345714" y="5879874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36809E-50F4-460F-85AC-E5B899575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7" t="648" r="5790"/>
          <a:stretch/>
        </p:blipFill>
        <p:spPr>
          <a:xfrm>
            <a:off x="287929" y="772174"/>
            <a:ext cx="8670719" cy="5254012"/>
          </a:xfrm>
          <a:prstGeom prst="rect">
            <a:avLst/>
          </a:prstGeom>
        </p:spPr>
      </p:pic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id="{8C2CEC93-D0C7-4F7B-8E55-64A3C03CA518}"/>
              </a:ext>
            </a:extLst>
          </p:cNvPr>
          <p:cNvSpPr/>
          <p:nvPr/>
        </p:nvSpPr>
        <p:spPr>
          <a:xfrm>
            <a:off x="409074" y="3458988"/>
            <a:ext cx="8549574" cy="240632"/>
          </a:xfrm>
          <a:prstGeom prst="round1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DE4695-5ABB-4337-9A2C-0CB41538649F}"/>
              </a:ext>
            </a:extLst>
          </p:cNvPr>
          <p:cNvSpPr/>
          <p:nvPr/>
        </p:nvSpPr>
        <p:spPr>
          <a:xfrm>
            <a:off x="409074" y="4361357"/>
            <a:ext cx="8549574" cy="24063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5E1211-ABC9-4F2B-BFD1-B8BE7A86B771}"/>
              </a:ext>
            </a:extLst>
          </p:cNvPr>
          <p:cNvSpPr txBox="1"/>
          <p:nvPr/>
        </p:nvSpPr>
        <p:spPr>
          <a:xfrm flipH="1">
            <a:off x="3250823" y="5941429"/>
            <a:ext cx="2131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ircular Std Book" charset="0"/>
                <a:ea typeface="Circular Std Book" charset="0"/>
                <a:cs typeface="Circular Std Book" charset="0"/>
              </a:rPr>
              <a:t>Min: Goal 7 = 2</a:t>
            </a:r>
          </a:p>
          <a:p>
            <a:r>
              <a:rPr lang="en-US" b="1" dirty="0">
                <a:solidFill>
                  <a:schemeClr val="accent6"/>
                </a:solidFill>
                <a:latin typeface="Circular Std Book" charset="0"/>
                <a:ea typeface="Circular Std Book" charset="0"/>
                <a:cs typeface="Circular Std Book" charset="0"/>
              </a:rPr>
              <a:t>Max: Goal 11= 11</a:t>
            </a:r>
          </a:p>
        </p:txBody>
      </p:sp>
    </p:spTree>
    <p:extLst>
      <p:ext uri="{BB962C8B-B14F-4D97-AF65-F5344CB8AC3E}">
        <p14:creationId xmlns:p14="http://schemas.microsoft.com/office/powerpoint/2010/main" val="162617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8F219C-3A6A-4919-BC14-2BB0C9711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ETL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2C5F10-A507-4F89-A6E5-E72655A9FAF3}"/>
              </a:ext>
            </a:extLst>
          </p:cNvPr>
          <p:cNvSpPr txBox="1"/>
          <p:nvPr/>
        </p:nvSpPr>
        <p:spPr>
          <a:xfrm>
            <a:off x="8345714" y="6126612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endParaRPr lang="en-US" sz="4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FA0D2F-BB07-44A9-91EE-C00E0B468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1" t="15286" r="2027" b="2647"/>
          <a:stretch/>
        </p:blipFill>
        <p:spPr>
          <a:xfrm>
            <a:off x="393898" y="1179096"/>
            <a:ext cx="8750102" cy="42190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905972-C51A-46BC-AA05-85CA4C8CED51}"/>
              </a:ext>
            </a:extLst>
          </p:cNvPr>
          <p:cNvSpPr/>
          <p:nvPr/>
        </p:nvSpPr>
        <p:spPr>
          <a:xfrm>
            <a:off x="2887579" y="1487172"/>
            <a:ext cx="2177407" cy="3850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57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774177-5CC0-41FD-9685-C3D13C94A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8" y="5869"/>
            <a:ext cx="7915661" cy="88592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WORKFLOW</a:t>
            </a:r>
          </a:p>
        </p:txBody>
      </p:sp>
      <p:pic>
        <p:nvPicPr>
          <p:cNvPr id="6" name="Picture 5" descr="Shape, circle&#10;&#10;Description automatically generated">
            <a:extLst>
              <a:ext uri="{FF2B5EF4-FFF2-40B4-BE49-F238E27FC236}">
                <a16:creationId xmlns:a16="http://schemas.microsoft.com/office/drawing/2014/main" id="{933CA723-363E-4A4E-888C-8D4E4EF32D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8" y="1882593"/>
            <a:ext cx="7807480" cy="36763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36C807-00BB-4D11-9F63-3DC17CA98F9D}"/>
              </a:ext>
            </a:extLst>
          </p:cNvPr>
          <p:cNvSpPr txBox="1"/>
          <p:nvPr/>
        </p:nvSpPr>
        <p:spPr>
          <a:xfrm>
            <a:off x="8345714" y="6126612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73968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DF508C-BED5-459F-B0C6-4A966B949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3646"/>
            <a:ext cx="5117057" cy="5295188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Present a number which sums the overall performance of the region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Present the score for each dimension.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Present the score for each indicator.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Present a number that sums the overall performance of each municipality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Present performance of each municipality by the different dimensions.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Present performance of each municipality by the different indicators.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Choropleth map of the scores of the municipalities of the region.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The dashboard is also expected to have capabilities to propose targets by indicator, dimension, and municipalities for the region.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F2DD15-6E36-4F84-9B37-F2BC9238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DESIGN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E7C3EF1-6FE6-41A6-A0AA-7C27A376A22D}"/>
              </a:ext>
            </a:extLst>
          </p:cNvPr>
          <p:cNvSpPr txBox="1">
            <a:spLocks/>
          </p:cNvSpPr>
          <p:nvPr/>
        </p:nvSpPr>
        <p:spPr>
          <a:xfrm>
            <a:off x="5589013" y="917815"/>
            <a:ext cx="3424228" cy="5200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ircular Std Book" charset="0"/>
                <a:ea typeface="Circular Std Book" charset="0"/>
                <a:cs typeface="Circular Std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data - default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Municipality data - tooltip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data shown as headline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173363-F3E1-4685-915B-6A7DC322CDDB}"/>
              </a:ext>
            </a:extLst>
          </p:cNvPr>
          <p:cNvSpPr txBox="1"/>
          <p:nvPr/>
        </p:nvSpPr>
        <p:spPr>
          <a:xfrm>
            <a:off x="8345714" y="6126612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endParaRPr 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424E9-2C31-44FB-8FF0-9B9A5294E3FC}"/>
              </a:ext>
            </a:extLst>
          </p:cNvPr>
          <p:cNvSpPr txBox="1"/>
          <p:nvPr/>
        </p:nvSpPr>
        <p:spPr>
          <a:xfrm>
            <a:off x="628650" y="917815"/>
            <a:ext cx="4628146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04346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2DD15-6E36-4F84-9B37-F2BC9238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B223E5-3E07-4809-A37A-B6BDA383D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1" t="20837" r="8757" b="15702"/>
          <a:stretch/>
        </p:blipFill>
        <p:spPr bwMode="auto">
          <a:xfrm>
            <a:off x="438536" y="1697013"/>
            <a:ext cx="8650130" cy="419882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3F0285-E375-439A-949C-8D10141C330A}"/>
              </a:ext>
            </a:extLst>
          </p:cNvPr>
          <p:cNvSpPr txBox="1"/>
          <p:nvPr/>
        </p:nvSpPr>
        <p:spPr>
          <a:xfrm>
            <a:off x="8345714" y="6126612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84289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487227-115C-4C86-B850-D24D96971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0" r="5417" b="11236"/>
          <a:stretch/>
        </p:blipFill>
        <p:spPr>
          <a:xfrm>
            <a:off x="757396" y="1160801"/>
            <a:ext cx="8396466" cy="472665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F2DD15-6E36-4F84-9B37-F2BC92389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988" y="-90383"/>
            <a:ext cx="7915661" cy="885926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DESIGN: SAMPLE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948F6-DC38-48F5-A059-6BC7C983455C}"/>
              </a:ext>
            </a:extLst>
          </p:cNvPr>
          <p:cNvSpPr txBox="1"/>
          <p:nvPr/>
        </p:nvSpPr>
        <p:spPr>
          <a:xfrm>
            <a:off x="8354042" y="6150114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endParaRPr lang="en-US" sz="4000" b="1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ECD7099-F5E2-4E0E-8E1F-6EE124DA95AC}"/>
              </a:ext>
            </a:extLst>
          </p:cNvPr>
          <p:cNvSpPr/>
          <p:nvPr/>
        </p:nvSpPr>
        <p:spPr>
          <a:xfrm>
            <a:off x="757396" y="5887452"/>
            <a:ext cx="1885550" cy="914400"/>
          </a:xfrm>
          <a:prstGeom prst="wedgeRectCallout">
            <a:avLst>
              <a:gd name="adj1" fmla="val 7582"/>
              <a:gd name="adj2" fmla="val -27478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6381E728-797F-454A-8C67-BEF034D1350E}"/>
              </a:ext>
            </a:extLst>
          </p:cNvPr>
          <p:cNvSpPr/>
          <p:nvPr/>
        </p:nvSpPr>
        <p:spPr>
          <a:xfrm>
            <a:off x="2942022" y="5964465"/>
            <a:ext cx="1885550" cy="914400"/>
          </a:xfrm>
          <a:prstGeom prst="wedgeRectCallout">
            <a:avLst>
              <a:gd name="adj1" fmla="val 46293"/>
              <a:gd name="adj2" fmla="val -3396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85E25D6-A4D2-40E5-9BEA-B29AF1FF3A8B}"/>
              </a:ext>
            </a:extLst>
          </p:cNvPr>
          <p:cNvSpPr/>
          <p:nvPr/>
        </p:nvSpPr>
        <p:spPr>
          <a:xfrm>
            <a:off x="5524439" y="6165795"/>
            <a:ext cx="2207856" cy="713070"/>
          </a:xfrm>
          <a:prstGeom prst="wedgeRectCallout">
            <a:avLst>
              <a:gd name="adj1" fmla="val -82479"/>
              <a:gd name="adj2" fmla="val -19320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0E2A833-69D7-49AB-B396-5BD902270AFB}"/>
              </a:ext>
            </a:extLst>
          </p:cNvPr>
          <p:cNvSpPr/>
          <p:nvPr/>
        </p:nvSpPr>
        <p:spPr>
          <a:xfrm>
            <a:off x="4780707" y="532502"/>
            <a:ext cx="2570909" cy="688506"/>
          </a:xfrm>
          <a:prstGeom prst="wedgeRectCallout">
            <a:avLst>
              <a:gd name="adj1" fmla="val -34909"/>
              <a:gd name="adj2" fmla="val 12853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C7E91C1-DA66-4C45-9C35-13496D0CBDC2}"/>
              </a:ext>
            </a:extLst>
          </p:cNvPr>
          <p:cNvSpPr/>
          <p:nvPr/>
        </p:nvSpPr>
        <p:spPr>
          <a:xfrm>
            <a:off x="1563926" y="592814"/>
            <a:ext cx="2369817" cy="708410"/>
          </a:xfrm>
          <a:prstGeom prst="wedgeRectCallout">
            <a:avLst>
              <a:gd name="adj1" fmla="val 55914"/>
              <a:gd name="adj2" fmla="val 7166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AB624A-7F7F-4BEE-84B7-CBE8B8CBF8E7}"/>
              </a:ext>
            </a:extLst>
          </p:cNvPr>
          <p:cNvSpPr txBox="1"/>
          <p:nvPr/>
        </p:nvSpPr>
        <p:spPr>
          <a:xfrm>
            <a:off x="2942022" y="5915804"/>
            <a:ext cx="16523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Presents </a:t>
            </a:r>
          </a:p>
          <a:p>
            <a:r>
              <a:rPr lang="en-US" sz="1400" dirty="0"/>
              <a:t>Regional </a:t>
            </a:r>
          </a:p>
          <a:p>
            <a:r>
              <a:rPr lang="en-US" sz="1400" dirty="0"/>
              <a:t>Scores in Dimension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4C348E-6292-4E95-975F-E610E5CA626D}"/>
              </a:ext>
            </a:extLst>
          </p:cNvPr>
          <p:cNvSpPr txBox="1"/>
          <p:nvPr/>
        </p:nvSpPr>
        <p:spPr>
          <a:xfrm>
            <a:off x="703825" y="5866072"/>
            <a:ext cx="2031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Presents Regional Scores </a:t>
            </a:r>
          </a:p>
          <a:p>
            <a:r>
              <a:rPr lang="en-US" sz="1400" dirty="0"/>
              <a:t>of Indicators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56A772-3884-4611-969B-A387D8EE8582}"/>
              </a:ext>
            </a:extLst>
          </p:cNvPr>
          <p:cNvSpPr txBox="1"/>
          <p:nvPr/>
        </p:nvSpPr>
        <p:spPr>
          <a:xfrm>
            <a:off x="5524438" y="6156099"/>
            <a:ext cx="24003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Presents Municipality Scores by Dimension and  indicators (current and target)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5626D1-FB1A-4011-B823-9D7C78FC26D9}"/>
              </a:ext>
            </a:extLst>
          </p:cNvPr>
          <p:cNvSpPr txBox="1"/>
          <p:nvPr/>
        </p:nvSpPr>
        <p:spPr>
          <a:xfrm>
            <a:off x="1546937" y="532502"/>
            <a:ext cx="23868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Presents Current Regional Score broken down Into Dimensions and Indicators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8AF732-25DA-4A88-A378-C8142F8D750E}"/>
              </a:ext>
            </a:extLst>
          </p:cNvPr>
          <p:cNvSpPr txBox="1"/>
          <p:nvPr/>
        </p:nvSpPr>
        <p:spPr>
          <a:xfrm>
            <a:off x="4780707" y="472190"/>
            <a:ext cx="25709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Presents Target Regional Score</a:t>
            </a:r>
          </a:p>
          <a:p>
            <a:r>
              <a:rPr lang="en-US" sz="1400" dirty="0"/>
              <a:t> broken down Into Dimensions and Indicators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D53D14-E963-4A4C-9BB8-6759A8C33E39}"/>
              </a:ext>
            </a:extLst>
          </p:cNvPr>
          <p:cNvSpPr txBox="1"/>
          <p:nvPr/>
        </p:nvSpPr>
        <p:spPr>
          <a:xfrm>
            <a:off x="984224" y="994266"/>
            <a:ext cx="611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Tooltip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2234DE-B598-447F-B144-DC5EE9A2C749}"/>
              </a:ext>
            </a:extLst>
          </p:cNvPr>
          <p:cNvSpPr txBox="1"/>
          <p:nvPr/>
        </p:nvSpPr>
        <p:spPr>
          <a:xfrm>
            <a:off x="7365545" y="970548"/>
            <a:ext cx="611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Tooltip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11CA72-BA14-4FE8-A37E-1640F777DA0E}"/>
              </a:ext>
            </a:extLst>
          </p:cNvPr>
          <p:cNvSpPr txBox="1"/>
          <p:nvPr/>
        </p:nvSpPr>
        <p:spPr>
          <a:xfrm>
            <a:off x="372390" y="5678233"/>
            <a:ext cx="611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Tooltip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CC5EAF-B6C5-4EF6-8C91-08BB5CE1F00F}"/>
              </a:ext>
            </a:extLst>
          </p:cNvPr>
          <p:cNvSpPr txBox="1"/>
          <p:nvPr/>
        </p:nvSpPr>
        <p:spPr>
          <a:xfrm>
            <a:off x="3020085" y="5752974"/>
            <a:ext cx="611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Tooltip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ACC62B-D32C-4C58-9096-41A016F1D538}"/>
              </a:ext>
            </a:extLst>
          </p:cNvPr>
          <p:cNvSpPr txBox="1"/>
          <p:nvPr/>
        </p:nvSpPr>
        <p:spPr>
          <a:xfrm>
            <a:off x="6418701" y="5953373"/>
            <a:ext cx="611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Tooltip</a:t>
            </a:r>
          </a:p>
        </p:txBody>
      </p:sp>
    </p:spTree>
    <p:extLst>
      <p:ext uri="{BB962C8B-B14F-4D97-AF65-F5344CB8AC3E}">
        <p14:creationId xmlns:p14="http://schemas.microsoft.com/office/powerpoint/2010/main" val="391311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2DD15-6E36-4F84-9B37-F2BC92389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744" y="5869"/>
            <a:ext cx="8711906" cy="88592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 DESIGN: KEY TERMS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82BCD-94CB-4EC4-96D6-84C2D49DC2CE}"/>
              </a:ext>
            </a:extLst>
          </p:cNvPr>
          <p:cNvSpPr txBox="1"/>
          <p:nvPr/>
        </p:nvSpPr>
        <p:spPr>
          <a:xfrm>
            <a:off x="700022" y="1158158"/>
            <a:ext cx="8215085" cy="123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Aft>
                <a:spcPts val="3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values were normalized to range between 0 and 1. </a:t>
            </a:r>
          </a:p>
          <a:p>
            <a:pPr marL="0" marR="0" algn="just">
              <a:spcAft>
                <a:spcPts val="3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values of indicators after the normalization process are referred to as points.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75E34-637B-412D-AABC-E825732DB665}"/>
              </a:ext>
            </a:extLst>
          </p:cNvPr>
          <p:cNvSpPr txBox="1"/>
          <p:nvPr/>
        </p:nvSpPr>
        <p:spPr>
          <a:xfrm>
            <a:off x="8345714" y="6126612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endParaRPr lang="en-US" sz="40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F9408F-BBA5-41CB-8043-AF4BE957B9DF}"/>
              </a:ext>
            </a:extLst>
          </p:cNvPr>
          <p:cNvCxnSpPr/>
          <p:nvPr/>
        </p:nvCxnSpPr>
        <p:spPr>
          <a:xfrm>
            <a:off x="3868151" y="2837797"/>
            <a:ext cx="3429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5C018-62B7-49DC-927B-3E081F60FAD1}"/>
              </a:ext>
            </a:extLst>
          </p:cNvPr>
          <p:cNvSpPr txBox="1"/>
          <p:nvPr/>
        </p:nvSpPr>
        <p:spPr>
          <a:xfrm>
            <a:off x="469135" y="2636132"/>
            <a:ext cx="3096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3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Regional Score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FB842-AB48-4BE1-BB55-976DCCB61204}"/>
              </a:ext>
            </a:extLst>
          </p:cNvPr>
          <p:cNvSpPr txBox="1"/>
          <p:nvPr/>
        </p:nvSpPr>
        <p:spPr>
          <a:xfrm>
            <a:off x="3268578" y="2495396"/>
            <a:ext cx="4628146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3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 (Obtained Points in Region) *100</a:t>
            </a:r>
          </a:p>
          <a:p>
            <a:pPr marL="0" marR="0" algn="ctr">
              <a:spcAft>
                <a:spcPts val="3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 (Max Obtainable Points)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E59B37-07BD-41FF-912E-E22379687C9C}"/>
              </a:ext>
            </a:extLst>
          </p:cNvPr>
          <p:cNvSpPr txBox="1"/>
          <p:nvPr/>
        </p:nvSpPr>
        <p:spPr>
          <a:xfrm>
            <a:off x="2947735" y="3627421"/>
            <a:ext cx="5646529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3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 (Obtained Points in Municipality) *100</a:t>
            </a:r>
          </a:p>
          <a:p>
            <a:pPr marL="0" marR="0" algn="ctr">
              <a:spcAft>
                <a:spcPts val="3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 (Max Obtainable Points)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E733A3-38A6-4C98-A389-E77D49D28B68}"/>
              </a:ext>
            </a:extLst>
          </p:cNvPr>
          <p:cNvSpPr txBox="1"/>
          <p:nvPr/>
        </p:nvSpPr>
        <p:spPr>
          <a:xfrm>
            <a:off x="2710967" y="4748355"/>
            <a:ext cx="5863388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3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 (Target Points in Region)</a:t>
            </a:r>
          </a:p>
          <a:p>
            <a:pPr marL="0" marR="0" algn="ctr">
              <a:spcAft>
                <a:spcPts val="3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 (Max Obtainable Points) *100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4F8520-872E-486C-BDB0-8C5EA5CE7E81}"/>
              </a:ext>
            </a:extLst>
          </p:cNvPr>
          <p:cNvSpPr txBox="1"/>
          <p:nvPr/>
        </p:nvSpPr>
        <p:spPr>
          <a:xfrm>
            <a:off x="748148" y="4902715"/>
            <a:ext cx="2877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Target Regional Score =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862A7A-33EE-4C1F-8F50-78A483AB87FC}"/>
              </a:ext>
            </a:extLst>
          </p:cNvPr>
          <p:cNvSpPr txBox="1"/>
          <p:nvPr/>
        </p:nvSpPr>
        <p:spPr>
          <a:xfrm>
            <a:off x="469135" y="3771964"/>
            <a:ext cx="3096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3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Municipality Score =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5C4ABF-567B-428D-AE76-31FA9BD78131}"/>
              </a:ext>
            </a:extLst>
          </p:cNvPr>
          <p:cNvCxnSpPr/>
          <p:nvPr/>
        </p:nvCxnSpPr>
        <p:spPr>
          <a:xfrm flipV="1">
            <a:off x="3868151" y="3956630"/>
            <a:ext cx="3880186" cy="131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AEEB19-58DD-4E61-820D-AE43D6F6E60B}"/>
              </a:ext>
            </a:extLst>
          </p:cNvPr>
          <p:cNvCxnSpPr/>
          <p:nvPr/>
        </p:nvCxnSpPr>
        <p:spPr>
          <a:xfrm>
            <a:off x="4139765" y="5087381"/>
            <a:ext cx="31573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95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 Layout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28649" y="837204"/>
            <a:ext cx="7731579" cy="60685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	CONTEXT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	AIM AND OBJECTIVES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	DESIGN SCIENCE RESEARCH AND PROCESS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	DESIGN RESEARCH PROCESS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	LITERATURE REVIEW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	SMART REGIONS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	METHODOLOGY: SELECTION OF DIMENSIONS AND INDICATORS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	CONCEPTUAL FRAMEWORK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	DATA AND DATA SOURCES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	DESCRIPTION OF DATA USED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11.	COMPARISON WITH SDGs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	ETL PROCESS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13.	WORKFLOW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14.	DASHBOARD DESIGN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15.	DASHBOARD DESIGN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16.	DASHBOARD DESIGN: SAMPLE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17.	DASHBOARD DESIGN: KEY TERMS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18.	DEMONSTRATION</a:t>
            </a:r>
          </a:p>
          <a:p>
            <a:pPr marL="0" indent="0"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19.	STAKEHOLDERS FEEDBACK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8902E-850A-4B26-BC58-3D65127C4E01}"/>
              </a:ext>
            </a:extLst>
          </p:cNvPr>
          <p:cNvSpPr txBox="1"/>
          <p:nvPr/>
        </p:nvSpPr>
        <p:spPr>
          <a:xfrm>
            <a:off x="8544380" y="6126612"/>
            <a:ext cx="54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27274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AD7404-3EB4-483A-B0C5-B32C3133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19E12-7EDB-47A1-AC22-F1E5A4368A49}"/>
              </a:ext>
            </a:extLst>
          </p:cNvPr>
          <p:cNvSpPr txBox="1"/>
          <p:nvPr/>
        </p:nvSpPr>
        <p:spPr>
          <a:xfrm>
            <a:off x="8345714" y="6126612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endParaRPr lang="en-US" sz="4000" b="1" dirty="0"/>
          </a:p>
        </p:txBody>
      </p:sp>
      <p:pic>
        <p:nvPicPr>
          <p:cNvPr id="2" name="Final Dashboard pres">
            <a:hlinkClick r:id="" action="ppaction://media"/>
            <a:extLst>
              <a:ext uri="{FF2B5EF4-FFF2-40B4-BE49-F238E27FC236}">
                <a16:creationId xmlns:a16="http://schemas.microsoft.com/office/drawing/2014/main" id="{0D3061E5-698B-4918-A918-0CEDB4E13E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936BD0A-9251-4B54-874F-0C312EFBD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4" r="5790" b="11228"/>
          <a:stretch/>
        </p:blipFill>
        <p:spPr>
          <a:xfrm>
            <a:off x="501045" y="1100075"/>
            <a:ext cx="8454063" cy="476247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FAD7404-3EB4-483A-B0C5-B32C3133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D19E12-7EDB-47A1-AC22-F1E5A4368A49}"/>
              </a:ext>
            </a:extLst>
          </p:cNvPr>
          <p:cNvSpPr txBox="1"/>
          <p:nvPr/>
        </p:nvSpPr>
        <p:spPr>
          <a:xfrm>
            <a:off x="8345714" y="6126612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sz="40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58622D-730D-4334-827B-688F30B2C95B}"/>
              </a:ext>
            </a:extLst>
          </p:cNvPr>
          <p:cNvSpPr/>
          <p:nvPr/>
        </p:nvSpPr>
        <p:spPr>
          <a:xfrm>
            <a:off x="3829744" y="1074784"/>
            <a:ext cx="1171074" cy="5158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77068E-5FC0-4E51-8E2E-203616850B69}"/>
              </a:ext>
            </a:extLst>
          </p:cNvPr>
          <p:cNvSpPr/>
          <p:nvPr/>
        </p:nvSpPr>
        <p:spPr>
          <a:xfrm>
            <a:off x="3747192" y="4562475"/>
            <a:ext cx="1961767" cy="31545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E848151-F3BB-43F8-9836-9B6B677807DD}"/>
              </a:ext>
            </a:extLst>
          </p:cNvPr>
          <p:cNvSpPr/>
          <p:nvPr/>
        </p:nvSpPr>
        <p:spPr>
          <a:xfrm>
            <a:off x="977164" y="5095875"/>
            <a:ext cx="2534652" cy="333626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6201F22-6FD0-448F-B5EE-7A1582ABFB4F}"/>
              </a:ext>
            </a:extLst>
          </p:cNvPr>
          <p:cNvSpPr/>
          <p:nvPr/>
        </p:nvSpPr>
        <p:spPr>
          <a:xfrm rot="18700588">
            <a:off x="417656" y="4165873"/>
            <a:ext cx="691716" cy="438307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7579354-93FC-4FE0-A9EF-C5E016F6E909}"/>
              </a:ext>
            </a:extLst>
          </p:cNvPr>
          <p:cNvSpPr/>
          <p:nvPr/>
        </p:nvSpPr>
        <p:spPr>
          <a:xfrm rot="2828172">
            <a:off x="301223" y="1763927"/>
            <a:ext cx="691716" cy="438307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647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B5C858-E3D8-45AE-A425-47880F7F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4975"/>
            <a:ext cx="7819314" cy="4271675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Lack of available open-source data</a:t>
            </a:r>
          </a:p>
          <a:p>
            <a:pPr marL="342900" indent="-342900">
              <a:buAutoNum type="arabicPeriod"/>
            </a:pP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Lack of centralized database for the region</a:t>
            </a:r>
          </a:p>
          <a:p>
            <a:pPr marL="514350" indent="-514350">
              <a:buAutoNum type="arabicPeriod"/>
            </a:pP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Incompatible data formats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F0E089-3DE5-4B48-A16E-5DDA64BA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7DDE5-52D3-40DC-8076-248FCF182722}"/>
              </a:ext>
            </a:extLst>
          </p:cNvPr>
          <p:cNvSpPr txBox="1"/>
          <p:nvPr/>
        </p:nvSpPr>
        <p:spPr>
          <a:xfrm>
            <a:off x="8345714" y="6126612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86528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B5C858-E3D8-45AE-A425-47880F7F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94397"/>
            <a:ext cx="8329999" cy="393269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presentation of the dashboard to representatives of the region in order to further get feedback to improve the dashboard</a:t>
            </a: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development of a database which would centralize all the required data and would drive the dashboard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F0E089-3DE5-4B48-A16E-5DDA64BA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7DDE5-52D3-40DC-8076-248FCF182722}"/>
              </a:ext>
            </a:extLst>
          </p:cNvPr>
          <p:cNvSpPr txBox="1"/>
          <p:nvPr/>
        </p:nvSpPr>
        <p:spPr>
          <a:xfrm>
            <a:off x="8345714" y="6126612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52984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B5C858-E3D8-45AE-A425-47880F7F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6670509" cy="5200650"/>
          </a:xfrm>
        </p:spPr>
        <p:txBody>
          <a:bodyPr>
            <a:normAutofit fontScale="92500" lnSpcReduction="20000"/>
          </a:bodyPr>
          <a:lstStyle/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 and select important dimensions to be monitored in the development of smart regions.</a:t>
            </a:r>
          </a:p>
          <a:p>
            <a:pPr marL="0" marR="0" indent="0" algn="just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None/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 and select key indicators for measuring smart regions.</a:t>
            </a:r>
          </a:p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 an interactive dashboard using selected indicators and dimensions to present progress in the smart region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F0E089-3DE5-4B48-A16E-5DDA64BA3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7DDE5-52D3-40DC-8076-248FCF182722}"/>
              </a:ext>
            </a:extLst>
          </p:cNvPr>
          <p:cNvSpPr txBox="1"/>
          <p:nvPr/>
        </p:nvSpPr>
        <p:spPr>
          <a:xfrm>
            <a:off x="8345714" y="6126612"/>
            <a:ext cx="74295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  <a:endParaRPr lang="en-US" sz="4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B96B19-E19C-43A0-B79E-F50A32715992}"/>
              </a:ext>
            </a:extLst>
          </p:cNvPr>
          <p:cNvSpPr/>
          <p:nvPr/>
        </p:nvSpPr>
        <p:spPr>
          <a:xfrm>
            <a:off x="7796463" y="1315453"/>
            <a:ext cx="742952" cy="70788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60912-4D44-4BD7-BDA0-90855CD16687}"/>
              </a:ext>
            </a:extLst>
          </p:cNvPr>
          <p:cNvSpPr/>
          <p:nvPr/>
        </p:nvSpPr>
        <p:spPr>
          <a:xfrm>
            <a:off x="7796463" y="2721114"/>
            <a:ext cx="742952" cy="70788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B8716-19C9-4028-BDC3-0D526F34C1EB}"/>
              </a:ext>
            </a:extLst>
          </p:cNvPr>
          <p:cNvSpPr/>
          <p:nvPr/>
        </p:nvSpPr>
        <p:spPr>
          <a:xfrm>
            <a:off x="7796463" y="4367008"/>
            <a:ext cx="742952" cy="70788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F0101ABF-8DFC-4434-BF07-06DDE1297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739" y="2547954"/>
            <a:ext cx="914400" cy="9144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D15CDFD4-97D0-462B-8587-7F747430B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739" y="1177436"/>
            <a:ext cx="914400" cy="914400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EAD0ABEF-C48D-457B-BB72-FB58EC7FAD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7171" y="42988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56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44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988" y="5869"/>
            <a:ext cx="7619603" cy="885926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3FA069-8435-432B-B37B-6009A8474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56821"/>
            <a:ext cx="4756150" cy="54455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municipalities making up the Oeste Region of Portugal are desirous of creating a smart region.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municipalities are 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Alcobaça, Alenquer, Arruda dos Vinhos, Bombarral, Cadaval, Caldas da Rainha, Lourinhã, Nazaré, Óbidos, Peniche, Sobral de Monte Agraço, Torres Vedras</a:t>
            </a:r>
          </a:p>
          <a:p>
            <a:pPr>
              <a:spcBef>
                <a:spcPts val="120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therefore a need to develop a framework for the definition of a baseline at the unset of the project as well as for monitoring and evaluation of the project.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D35AEA-511C-4F4B-82AC-D207BECBD8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1"/>
          <a:stretch/>
        </p:blipFill>
        <p:spPr bwMode="auto">
          <a:xfrm>
            <a:off x="5399317" y="1114879"/>
            <a:ext cx="3738770" cy="556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774C7-CAE0-48E1-8D71-91031CB5C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67" r="30947"/>
          <a:stretch/>
        </p:blipFill>
        <p:spPr bwMode="auto">
          <a:xfrm>
            <a:off x="5399317" y="891796"/>
            <a:ext cx="870860" cy="16889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192AC0-7BEF-4AE0-B885-9E3CB2E5D75E}"/>
              </a:ext>
            </a:extLst>
          </p:cNvPr>
          <p:cNvSpPr txBox="1"/>
          <p:nvPr/>
        </p:nvSpPr>
        <p:spPr>
          <a:xfrm>
            <a:off x="8544380" y="6126612"/>
            <a:ext cx="54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14222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00251D-7579-44D2-971E-AEFA4AB63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AND 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EB0FA1-3457-4600-A77A-E595F11EA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85849"/>
            <a:ext cx="8329613" cy="5561693"/>
          </a:xfrm>
        </p:spPr>
        <p:txBody>
          <a:bodyPr>
            <a:normAutofit lnSpcReduction="10000"/>
          </a:bodyPr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AIM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develop a framework and interactive dashboard for the monitoring and evaluation of the progress of the Oeste Smart Region project.</a:t>
            </a: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 and select important dimensions to be monitored in the development of smart regions.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Identify and select key indicators for measuring smart regions.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Develop an interactive dashboard using selected indicators and dimensions to present progress in the smart region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60A24-E9A6-4DF5-9B28-178C47D71109}"/>
              </a:ext>
            </a:extLst>
          </p:cNvPr>
          <p:cNvSpPr txBox="1"/>
          <p:nvPr/>
        </p:nvSpPr>
        <p:spPr>
          <a:xfrm>
            <a:off x="8544380" y="6126612"/>
            <a:ext cx="54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49451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F1DD45-6468-45D6-904C-2D5EA8744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085850"/>
            <a:ext cx="4523921" cy="5200650"/>
          </a:xfrm>
        </p:spPr>
        <p:txBody>
          <a:bodyPr/>
          <a:lstStyle/>
          <a:p>
            <a:pPr algn="just">
              <a:spcBef>
                <a:spcPts val="2400"/>
              </a:spcBef>
            </a:pPr>
            <a:r>
              <a:rPr lang="en-US" sz="2000" kern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DSR</a:t>
            </a:r>
            <a:r>
              <a:rPr lang="en-US" sz="2000" kern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has been described as the enhancement of technology and scientific knowledge bases through the formation of innovative artifacts that solve problems and improve the environment in which they are instantiated (</a:t>
            </a:r>
            <a:r>
              <a:rPr lang="en-US" sz="2000" kern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Vom</a:t>
            </a:r>
            <a:r>
              <a:rPr lang="en-US" sz="2000" kern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kern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Hevner</a:t>
            </a:r>
            <a:r>
              <a:rPr lang="en-US" sz="2000" kern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2000" kern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Maedche</a:t>
            </a:r>
            <a:r>
              <a:rPr lang="en-US" sz="2000" kern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2020)</a:t>
            </a:r>
          </a:p>
          <a:p>
            <a:pPr algn="just">
              <a:spcBef>
                <a:spcPts val="2400"/>
              </a:spcBef>
            </a:pPr>
            <a:r>
              <a:rPr lang="en-US" sz="2000" kern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2000" kern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oal of design science research is to develop a new reality, create a solution to a problem (</a:t>
            </a:r>
            <a:r>
              <a:rPr lang="en-US" sz="2000" kern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Pello</a:t>
            </a:r>
            <a:r>
              <a:rPr lang="en-US" sz="2000" kern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2018).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2400"/>
              </a:spcBef>
            </a:pPr>
            <a:r>
              <a:rPr lang="en-US" sz="2000" kern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creates a new reality, rather than explaining existing reality or helping to make sense of it (as is in the case of the  pure sciences and social sciences)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09EDF7-EF75-4922-8337-8A55D9D3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SCIENCE RESEARCH AND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976ED-9621-4B78-9842-855315455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023" y="986393"/>
            <a:ext cx="3515680" cy="50302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C002C-2A09-4851-9363-D32469246A08}"/>
              </a:ext>
            </a:extLst>
          </p:cNvPr>
          <p:cNvSpPr txBox="1"/>
          <p:nvPr/>
        </p:nvSpPr>
        <p:spPr>
          <a:xfrm>
            <a:off x="8544380" y="6126612"/>
            <a:ext cx="54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CA7026-6953-4F53-B4F8-14C9F524355B}"/>
              </a:ext>
            </a:extLst>
          </p:cNvPr>
          <p:cNvSpPr txBox="1"/>
          <p:nvPr/>
        </p:nvSpPr>
        <p:spPr>
          <a:xfrm>
            <a:off x="4049486" y="6016625"/>
            <a:ext cx="5123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Peffers</a:t>
            </a:r>
            <a:r>
              <a:rPr lang="en-US" dirty="0"/>
              <a:t> et al. (2007)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science research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26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031DF5-E76C-4CF8-B424-D44CC6E8C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365254"/>
              </p:ext>
            </p:extLst>
          </p:nvPr>
        </p:nvGraphicFramePr>
        <p:xfrm>
          <a:off x="505326" y="999541"/>
          <a:ext cx="8276421" cy="519944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67267">
                  <a:extLst>
                    <a:ext uri="{9D8B030D-6E8A-4147-A177-3AD203B41FA5}">
                      <a16:colId xmlns:a16="http://schemas.microsoft.com/office/drawing/2014/main" val="1837888240"/>
                    </a:ext>
                  </a:extLst>
                </a:gridCol>
                <a:gridCol w="1639839">
                  <a:extLst>
                    <a:ext uri="{9D8B030D-6E8A-4147-A177-3AD203B41FA5}">
                      <a16:colId xmlns:a16="http://schemas.microsoft.com/office/drawing/2014/main" val="3604753334"/>
                    </a:ext>
                  </a:extLst>
                </a:gridCol>
                <a:gridCol w="5569315">
                  <a:extLst>
                    <a:ext uri="{9D8B030D-6E8A-4147-A177-3AD203B41FA5}">
                      <a16:colId xmlns:a16="http://schemas.microsoft.com/office/drawing/2014/main" val="2224028809"/>
                    </a:ext>
                  </a:extLst>
                </a:gridCol>
              </a:tblGrid>
              <a:tr h="2929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STAGES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ACTIVITY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APPLICATION TO OESTE REGION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336771"/>
                  </a:ext>
                </a:extLst>
              </a:tr>
              <a:tr h="2194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Problem identification and motivation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Develop a means of monitoring and evaluating Smart region progress for Oeste.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3792867"/>
                  </a:ext>
                </a:extLst>
              </a:tr>
              <a:tr h="437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Define the objectives for a solution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Scientifically select relevant data for dimensions and indicators.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17347"/>
                  </a:ext>
                </a:extLst>
              </a:tr>
              <a:tr h="8164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Design and development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Based on selected indicators, create a data model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Systematically determine how the different dimensions and indicators will relate (i.e. model) and display on a dashboard both at the municipality and regional level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6706086"/>
                  </a:ext>
                </a:extLst>
              </a:tr>
              <a:tr h="4803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Demonstration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To be demonstrated: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To supervisors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To be demonstrated at Oeste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2718809"/>
                  </a:ext>
                </a:extLst>
              </a:tr>
              <a:tr h="2974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Evaluation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Get feedback from Supervisors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Get feedback from Oeste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857779"/>
                  </a:ext>
                </a:extLst>
              </a:tr>
              <a:tr h="4356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Communication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Improve dashboard based on feedback received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Write final report 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636" marR="59636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20048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DE3D29A-1EDF-46CD-B9F3-04A07713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RESEARCH 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1C583-ABA5-476F-B980-BE0516593243}"/>
              </a:ext>
            </a:extLst>
          </p:cNvPr>
          <p:cNvSpPr txBox="1"/>
          <p:nvPr/>
        </p:nvSpPr>
        <p:spPr>
          <a:xfrm>
            <a:off x="682228" y="6346443"/>
            <a:ext cx="827642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 </a:t>
            </a:r>
            <a:r>
              <a:rPr lang="en-US" sz="1500" b="1" dirty="0"/>
              <a:t>Adaptation of </a:t>
            </a:r>
            <a:r>
              <a:rPr lang="en-US" sz="1500" b="1" dirty="0" err="1"/>
              <a:t>Peffers</a:t>
            </a:r>
            <a:r>
              <a:rPr lang="en-US" sz="1500" b="1" dirty="0"/>
              <a:t> et al. (2007) Design Science Research Methodology to Oeste smart region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41C753-17D3-4C60-A022-3A93D140996A}"/>
              </a:ext>
            </a:extLst>
          </p:cNvPr>
          <p:cNvSpPr txBox="1"/>
          <p:nvPr/>
        </p:nvSpPr>
        <p:spPr>
          <a:xfrm>
            <a:off x="8544380" y="6126612"/>
            <a:ext cx="54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99844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B7C13C1-A7BA-4F26-B1F3-BAE49EEF9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" y="1258931"/>
            <a:ext cx="8477386" cy="5186440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There is no universally agreed definition of what a smart region is</a:t>
            </a:r>
          </a:p>
          <a:p>
            <a:pPr marL="0" indent="0">
              <a:buNone/>
            </a:pP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Kodym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&amp;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Unucka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(2017) viewed it simply as a region that employs modern technology to save time and money for people who live within it </a:t>
            </a:r>
          </a:p>
          <a:p>
            <a:pPr marL="0" indent="0">
              <a:buNone/>
            </a:pP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Bauer et al.(2019) understood the concept as a region that solves tasks and challenges by wisely applying new technologies, by organizing processes or by making wise, future-proof decisions.</a:t>
            </a:r>
          </a:p>
          <a:p>
            <a:pPr marL="0" indent="0">
              <a:buNone/>
            </a:pP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Shearmur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et al. (2017) who also emphasized that smart regions are ‘the result of the dynamics in different economic sectors. </a:t>
            </a: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Therefore, a smart region is a territory comprising multiple smaller contiguous territories which together build smart systems to procure improved quality of life for their residents while striving for environmental and economic sustainability.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4C5075-0925-4C7C-92B1-A965D438A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89198-A71D-448F-B63E-715E567A649E}"/>
              </a:ext>
            </a:extLst>
          </p:cNvPr>
          <p:cNvSpPr txBox="1"/>
          <p:nvPr/>
        </p:nvSpPr>
        <p:spPr>
          <a:xfrm>
            <a:off x="8515351" y="5932557"/>
            <a:ext cx="54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EA563-6A2D-4607-865A-681BABDC9302}"/>
              </a:ext>
            </a:extLst>
          </p:cNvPr>
          <p:cNvSpPr txBox="1"/>
          <p:nvPr/>
        </p:nvSpPr>
        <p:spPr>
          <a:xfrm>
            <a:off x="481263" y="904381"/>
            <a:ext cx="48004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 SMART REGION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9171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83DB75-5F4F-4BF5-BBA8-367C04D1F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63" y="1454340"/>
            <a:ext cx="7915662" cy="4672272"/>
          </a:xfrm>
        </p:spPr>
        <p:txBody>
          <a:bodyPr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Digital Inclusion</a:t>
            </a:r>
          </a:p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Collaboration and Economy of Scale</a:t>
            </a:r>
          </a:p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Effective Public-Private Collaboration</a:t>
            </a:r>
          </a:p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City Limits are Not Data Limits</a:t>
            </a:r>
          </a:p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Improve Capacity to Provide Service to Small Communities </a:t>
            </a:r>
          </a:p>
          <a:p>
            <a:pPr marL="0" marR="0" algn="just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Establish equilibrium between rural and urban populations and slow rural-urban negative demographic trend.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69D426-D88F-487A-BACF-6B53FDD8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DEC447-86A3-40B9-927C-B5E2E141F9A2}"/>
              </a:ext>
            </a:extLst>
          </p:cNvPr>
          <p:cNvSpPr txBox="1"/>
          <p:nvPr/>
        </p:nvSpPr>
        <p:spPr>
          <a:xfrm>
            <a:off x="8544380" y="6126612"/>
            <a:ext cx="54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4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6AE13-C758-44A8-8D9B-DEFE7AB5A684}"/>
              </a:ext>
            </a:extLst>
          </p:cNvPr>
          <p:cNvSpPr txBox="1"/>
          <p:nvPr/>
        </p:nvSpPr>
        <p:spPr>
          <a:xfrm>
            <a:off x="441944" y="6142422"/>
            <a:ext cx="4677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Boorsma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et al. (2018) ,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Bauer et al.(2019)  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2E1A59-DB2D-47C3-9A96-CA35BB997D20}"/>
              </a:ext>
            </a:extLst>
          </p:cNvPr>
          <p:cNvSpPr txBox="1"/>
          <p:nvPr/>
        </p:nvSpPr>
        <p:spPr>
          <a:xfrm>
            <a:off x="481263" y="1026814"/>
            <a:ext cx="48004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RATIONALE FOR SMART REGIONS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05208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7D1719-EC4A-42B7-BF22-C3CDC9A5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5" y="-152961"/>
            <a:ext cx="8606971" cy="127938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SELECTION OF DIMENSIONS AND INDICATORS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6433E-9E27-4226-9A2A-F7CEC818412B}"/>
              </a:ext>
            </a:extLst>
          </p:cNvPr>
          <p:cNvSpPr txBox="1"/>
          <p:nvPr/>
        </p:nvSpPr>
        <p:spPr>
          <a:xfrm>
            <a:off x="8544380" y="6126612"/>
            <a:ext cx="5442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577FA-8C96-40B0-BD86-61292B70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7" t="4273" r="3134" b="9472"/>
          <a:stretch/>
        </p:blipFill>
        <p:spPr>
          <a:xfrm>
            <a:off x="380570" y="1476233"/>
            <a:ext cx="8708096" cy="45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35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>
            <a:latin typeface="Circular Std Book" charset="0"/>
            <a:ea typeface="Circular Std Book" charset="0"/>
            <a:cs typeface="Circular Std Book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VA IMA Template v0.9" id="{D19418C8-F60D-CC45-A773-6C8655F8B760}" vid="{4BD38785-E9E5-774B-A70C-227F18B263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NOVA IMA Template v0.9</Template>
  <TotalTime>4460</TotalTime>
  <Words>1420</Words>
  <Application>Microsoft Office PowerPoint</Application>
  <PresentationFormat>On-screen Show (4:3)</PresentationFormat>
  <Paragraphs>265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Black</vt:lpstr>
      <vt:lpstr>Calibri</vt:lpstr>
      <vt:lpstr>Circular Std Book</vt:lpstr>
      <vt:lpstr>Helvetica</vt:lpstr>
      <vt:lpstr>Times New Roman</vt:lpstr>
      <vt:lpstr>Office Theme</vt:lpstr>
      <vt:lpstr>DEVELOPMENT OF A FRAMEWORK AND INTERACTIVE DASHBOARD FOR EVALUATION AND MONITORING SMART REGIONS - THE OESTE SMART REGION CASE</vt:lpstr>
      <vt:lpstr>Content Layout</vt:lpstr>
      <vt:lpstr>CONTEXT</vt:lpstr>
      <vt:lpstr>AIM AND OBJECTIVES</vt:lpstr>
      <vt:lpstr>DESIGN SCIENCE RESEARCH AND PROCESS</vt:lpstr>
      <vt:lpstr>DESIGN RESEARCH PROCESS</vt:lpstr>
      <vt:lpstr>LITERATURE REVIEW </vt:lpstr>
      <vt:lpstr>LITERATURE REVIEW </vt:lpstr>
      <vt:lpstr>METHODOLOGY: SELECTION OF DIMENSIONS AND INDICATORS</vt:lpstr>
      <vt:lpstr>DIMENSIONS AND INDICATORS</vt:lpstr>
      <vt:lpstr>CONCEPTUAL FRAMEWORK</vt:lpstr>
      <vt:lpstr>DATA  AND DATA SOURCES</vt:lpstr>
      <vt:lpstr>COMPARISON WITH SDGs</vt:lpstr>
      <vt:lpstr>ETL PROCESS</vt:lpstr>
      <vt:lpstr>WORKFLOW</vt:lpstr>
      <vt:lpstr>DASHBOARD DESIGN</vt:lpstr>
      <vt:lpstr>DASHBOARD DESIGN</vt:lpstr>
      <vt:lpstr>DASHBOARD DESIGN: SAMPLE</vt:lpstr>
      <vt:lpstr>DASHBOARD DESIGN: KEY TERMS</vt:lpstr>
      <vt:lpstr>DEMONSTRATION</vt:lpstr>
      <vt:lpstr>FINDINGS</vt:lpstr>
      <vt:lpstr>LIMITATIONS</vt:lpstr>
      <vt:lpstr>FUTURE WORK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NOVA IMS Template for Slides</dc:title>
  <dc:creator>Joao Lourenco</dc:creator>
  <cp:lastModifiedBy>Oluwole John OLATOKE</cp:lastModifiedBy>
  <cp:revision>82</cp:revision>
  <dcterms:created xsi:type="dcterms:W3CDTF">2016-05-19T19:41:03Z</dcterms:created>
  <dcterms:modified xsi:type="dcterms:W3CDTF">2022-03-01T00:34:49Z</dcterms:modified>
</cp:coreProperties>
</file>